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76" r:id="rId5"/>
    <p:sldId id="268" r:id="rId6"/>
    <p:sldId id="277" r:id="rId7"/>
    <p:sldId id="260" r:id="rId8"/>
    <p:sldId id="263" r:id="rId9"/>
    <p:sldId id="266" r:id="rId10"/>
    <p:sldId id="267" r:id="rId11"/>
    <p:sldId id="278" r:id="rId12"/>
    <p:sldId id="270" r:id="rId13"/>
    <p:sldId id="279" r:id="rId14"/>
    <p:sldId id="273" r:id="rId15"/>
    <p:sldId id="282" r:id="rId16"/>
    <p:sldId id="280" r:id="rId17"/>
    <p:sldId id="261" r:id="rId18"/>
    <p:sldId id="271" r:id="rId19"/>
    <p:sldId id="258" r:id="rId20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419E"/>
    <a:srgbClr val="425FF4"/>
    <a:srgbClr val="09154D"/>
    <a:srgbClr val="9BAA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80"/>
    <p:restoredTop sz="94745"/>
  </p:normalViewPr>
  <p:slideViewPr>
    <p:cSldViewPr snapToGrid="0">
      <p:cViewPr varScale="1">
        <p:scale>
          <a:sx n="106" d="100"/>
          <a:sy n="106" d="100"/>
        </p:scale>
        <p:origin x="12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B032A0-4489-41CF-97C3-A368A35BA46E}" type="datetimeFigureOut">
              <a:rPr lang="ko-KR" altLang="en-US" smtClean="0"/>
              <a:t>2023. 11. 4.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89946-90E9-46C9-B9E2-3CC2DF6F63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1190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19E9B2-E291-189B-439E-2318A5364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1444E6-7D17-BC98-F0B5-FC0E220D5A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874D80-8912-7E54-73B9-C1D6869B5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9B46419-A7AC-1CBD-42C9-7F0E81949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599EBE-A630-DECB-1D76-35592D8A8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4068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9C2B5-F7FB-B083-6E30-2DE0187A9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E4EB822-7645-995B-32CC-1B6FD07D17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CD393A-BF5D-F2FC-80D3-9D7AC937D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D2263C-C0C4-26AE-112F-1FBF8949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C5BD1B-F3F7-8B46-FD9F-C7157CAD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6680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2F06802-1BC8-62F5-36CC-CA1080E5B8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AD4227-AB8A-9DA0-006E-0C590CC96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064AD-FBCD-92C1-42E6-4E95BC9C6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F72899-0207-CE21-67CE-AE0F244B6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39C0488-CB98-366D-99AC-6F3900A6F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4039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C80EFB-24E2-0269-9C3B-F09EE198D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03A865-6EC3-7264-AA4D-5C3429211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A6A9F0-9D59-AF96-C9BC-A4E8BBBFA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62D43B-1AD6-8A99-9997-86BA3F3A7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DD442C-BB79-3976-E666-D06CA2A05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347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A0AF31-5353-35D3-BD19-C93A22041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424622-3FFB-956C-2C17-5B800C0DF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6D45BB-D322-CAD7-F94F-32A1E77B5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B4164B-8F7C-0AFA-F106-51F374BA6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5B1F953-92BC-F2C7-5038-9294C560E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41957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825279-50EC-81B3-72D7-DBEC68533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464144-4E70-E669-880B-AF9DE40B9E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751B812-EC7A-6575-6DCE-CE4280A1A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62E5473-640F-99C6-410E-BB0B36660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B89364-34D3-29F0-16A7-BB3CE99CF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7EEC60-0A80-9913-E76F-51EDD6412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7244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EB747D-B492-2C4E-99D2-C07F75630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781AD16-96DC-B91D-6762-B6F42419A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BAD592-A47E-FBA8-802A-4C606292D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39A49C3-8E5F-B06C-284A-65C6F21D9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1456B15-EA0F-4170-6F76-99AF271EC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7CB20E3-373B-9BB2-634D-5DE9E186D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16A01AA-AEC5-DCF5-BC82-F1111F462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CF7F7F9-77D3-3D64-AF5E-13D36A168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93522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8248B-DE42-D295-EBEA-11F377CF8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88A66BB-29BF-DEB2-37B0-6F6EDFB99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86CEB5-CD80-7E65-BA62-B8CE219E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591D597-0A74-56ED-8165-14146E7F9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9369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3C3EC71-85A2-8F60-26CE-3C3B5558C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B7998E-FDDC-C0D6-97C7-559C77BBA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54DBBC2-F788-18AB-7F84-38D31F9B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128019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AA8F78-DA5B-3314-DDB7-85C97F6C60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17DFD7-341D-198B-3082-AA75B0E5B4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64FDDFA-BB01-AEA9-2081-1348615C36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4511FC5-5458-58B6-E5EA-25972BB7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1491478-38F3-3B55-1CAF-36D868FF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37E0060-0F42-BCDE-9B5C-B89134D47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039150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6D159F-EDF6-BD1B-F29D-7594BB8B1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5ABCC2-71A7-8813-2205-AD653205B8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A78E553-53EF-5ED1-3DC4-F6AF9DFF7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B61E3F-2C5B-6033-9023-6E3500AA1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C9FB28-9D73-03FA-8AA4-46C5EE7D6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AEAB26-210C-3AF6-1AEF-BF1B7CC6A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85233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408D5F-600C-FBB4-1633-0F1262300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4720377-9EE6-1AB4-A16C-41C6A00CF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39F53A-1C30-388F-9571-2709C9314C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3B09D-870A-7141-B85C-E5F1D54C6B9B}" type="datetimeFigureOut">
              <a:rPr kumimoji="1" lang="ko-Kore-KR" altLang="en-US" smtClean="0"/>
              <a:t>11/4/23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6B44C6-856E-B4F3-B08F-3B0FD080B7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2E355A-3D21-9CA6-3BF6-0CC1D659C0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07822-29DE-D442-BB64-E2F472E75EC8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0393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66F4723-D617-CF14-4E48-0553706FBFCC}"/>
              </a:ext>
            </a:extLst>
          </p:cNvPr>
          <p:cNvSpPr txBox="1"/>
          <p:nvPr/>
        </p:nvSpPr>
        <p:spPr>
          <a:xfrm>
            <a:off x="9845719" y="390599"/>
            <a:ext cx="2066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Team.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ED700F-B81F-269A-B671-EE10C338CDF1}"/>
              </a:ext>
            </a:extLst>
          </p:cNvPr>
          <p:cNvSpPr txBox="1"/>
          <p:nvPr/>
        </p:nvSpPr>
        <p:spPr>
          <a:xfrm>
            <a:off x="9845719" y="644874"/>
            <a:ext cx="20665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Mechanics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799CED7-6C04-B53C-158A-67A1D32C797E}"/>
              </a:ext>
            </a:extLst>
          </p:cNvPr>
          <p:cNvSpPr txBox="1"/>
          <p:nvPr/>
        </p:nvSpPr>
        <p:spPr>
          <a:xfrm>
            <a:off x="279689" y="390599"/>
            <a:ext cx="2066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Project.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FE9B4B-F8EB-B8E8-546E-BEEF0A201883}"/>
              </a:ext>
            </a:extLst>
          </p:cNvPr>
          <p:cNvSpPr txBox="1"/>
          <p:nvPr/>
        </p:nvSpPr>
        <p:spPr>
          <a:xfrm>
            <a:off x="279689" y="4582591"/>
            <a:ext cx="98071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8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HRRS </a:t>
            </a:r>
            <a:r>
              <a:rPr kumimoji="1" lang="en-US" altLang="ko-Kore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(Han River Rescue System)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81FEA2-B218-F864-D088-707241880E90}"/>
              </a:ext>
            </a:extLst>
          </p:cNvPr>
          <p:cNvSpPr txBox="1"/>
          <p:nvPr/>
        </p:nvSpPr>
        <p:spPr>
          <a:xfrm>
            <a:off x="279689" y="644874"/>
            <a:ext cx="206659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2023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서울 지능형 사물인터넷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A8A8A3-E8A1-9BB5-746E-867C1B40EA20}"/>
              </a:ext>
            </a:extLst>
          </p:cNvPr>
          <p:cNvSpPr txBox="1"/>
          <p:nvPr/>
        </p:nvSpPr>
        <p:spPr>
          <a:xfrm>
            <a:off x="9845719" y="1116215"/>
            <a:ext cx="2066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Department.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80F9487-66BA-0992-A840-76710528D76C}"/>
              </a:ext>
            </a:extLst>
          </p:cNvPr>
          <p:cNvSpPr txBox="1"/>
          <p:nvPr/>
        </p:nvSpPr>
        <p:spPr>
          <a:xfrm>
            <a:off x="7892321" y="1370490"/>
            <a:ext cx="401998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한양대학교 </a:t>
            </a:r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ERICA 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과학기술대학 응용물리학과</a:t>
            </a:r>
            <a:endParaRPr kumimoji="1" lang="en-US" altLang="ko-KR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08F1E22-193A-0F99-A50F-0879D78E6699}"/>
              </a:ext>
            </a:extLst>
          </p:cNvPr>
          <p:cNvSpPr txBox="1"/>
          <p:nvPr/>
        </p:nvSpPr>
        <p:spPr>
          <a:xfrm>
            <a:off x="9845719" y="1839490"/>
            <a:ext cx="20665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Member.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5729E84-4F74-47DE-5AC1-EC8A671673C6}"/>
              </a:ext>
            </a:extLst>
          </p:cNvPr>
          <p:cNvSpPr txBox="1"/>
          <p:nvPr/>
        </p:nvSpPr>
        <p:spPr>
          <a:xfrm>
            <a:off x="10343213" y="2093765"/>
            <a:ext cx="156909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박민혁</a:t>
            </a:r>
            <a:endParaRPr kumimoji="1" lang="en-US" altLang="ko-KR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r"/>
            <a:r>
              <a:rPr kumimoji="1" lang="ko-KR" altLang="en-US" sz="12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이규현</a:t>
            </a:r>
            <a:endParaRPr kumimoji="1" lang="en-US" altLang="ko-KR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r"/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이민성</a:t>
            </a:r>
            <a:endParaRPr kumimoji="1" lang="en-US" altLang="ko-KR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4315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D6CF20-F1DD-84A5-D743-E58F9957A76C}"/>
              </a:ext>
            </a:extLst>
          </p:cNvPr>
          <p:cNvSpPr txBox="1"/>
          <p:nvPr/>
        </p:nvSpPr>
        <p:spPr>
          <a:xfrm>
            <a:off x="310254" y="3202378"/>
            <a:ext cx="1200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ko-KR" altLang="en-US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사용 용도</a:t>
            </a:r>
            <a:endParaRPr kumimoji="1" lang="en-US" altLang="ko-KR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C74A4-FCAB-70A8-CD8D-B6860DAE2E3B}"/>
              </a:ext>
            </a:extLst>
          </p:cNvPr>
          <p:cNvSpPr txBox="1"/>
          <p:nvPr/>
        </p:nvSpPr>
        <p:spPr>
          <a:xfrm>
            <a:off x="310254" y="3730302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수중 음향 연구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CBF16-12A8-3AAD-039F-856AF9AAC242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0326DD51-CB94-8BD1-6C32-18D6636941D7}"/>
              </a:ext>
            </a:extLst>
          </p:cNvPr>
          <p:cNvCxnSpPr>
            <a:cxnSpLocks/>
          </p:cNvCxnSpPr>
          <p:nvPr/>
        </p:nvCxnSpPr>
        <p:spPr>
          <a:xfrm>
            <a:off x="310254" y="2949936"/>
            <a:ext cx="1151344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55664B-81AB-AF26-2B1B-C7A2C6702E06}"/>
              </a:ext>
            </a:extLst>
          </p:cNvPr>
          <p:cNvSpPr txBox="1"/>
          <p:nvPr/>
        </p:nvSpPr>
        <p:spPr>
          <a:xfrm>
            <a:off x="310255" y="4053467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바다나 호수에서 동물들의 소리나 지진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해저 활동 등의 소리를 연구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ED200A-F657-9A3D-404D-4687BA6906DA}"/>
              </a:ext>
            </a:extLst>
          </p:cNvPr>
          <p:cNvSpPr txBox="1"/>
          <p:nvPr/>
        </p:nvSpPr>
        <p:spPr>
          <a:xfrm>
            <a:off x="310254" y="4470381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해양 생물학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EB8E-212B-81D9-A8D8-A2B7F9B8F005}"/>
              </a:ext>
            </a:extLst>
          </p:cNvPr>
          <p:cNvSpPr txBox="1"/>
          <p:nvPr/>
        </p:nvSpPr>
        <p:spPr>
          <a:xfrm>
            <a:off x="310255" y="4793546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고래와 같은 수중 동물들의 소리를 연구하고 기록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5C61EB-32EF-69D8-241A-89D9DA117129}"/>
              </a:ext>
            </a:extLst>
          </p:cNvPr>
          <p:cNvSpPr txBox="1"/>
          <p:nvPr/>
        </p:nvSpPr>
        <p:spPr>
          <a:xfrm>
            <a:off x="310254" y="5210460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산업 및 군사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58AF5E-879A-9668-20AA-23F7E27A5515}"/>
              </a:ext>
            </a:extLst>
          </p:cNvPr>
          <p:cNvSpPr txBox="1"/>
          <p:nvPr/>
        </p:nvSpPr>
        <p:spPr>
          <a:xfrm>
            <a:off x="310255" y="5533625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선박의 소음감지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잠수함 탐지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해저 파이프라인의 유출 감지 등에 사용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416BD0-7E7E-21DF-2594-EC4C4A6A74EA}"/>
              </a:ext>
            </a:extLst>
          </p:cNvPr>
          <p:cNvSpPr txBox="1"/>
          <p:nvPr/>
        </p:nvSpPr>
        <p:spPr>
          <a:xfrm>
            <a:off x="310254" y="5944978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환경 모니터링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01280-D7D9-2449-764C-D821541502C0}"/>
              </a:ext>
            </a:extLst>
          </p:cNvPr>
          <p:cNvSpPr txBox="1"/>
          <p:nvPr/>
        </p:nvSpPr>
        <p:spPr>
          <a:xfrm>
            <a:off x="310255" y="6268143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수질 변화나 특정 환경 요인에 따라 수중 소음 변화를 모니터링 하는 데에 사용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3E6F7D-3DA2-52ED-EB78-6C4CB8AB0472}"/>
              </a:ext>
            </a:extLst>
          </p:cNvPr>
          <p:cNvSpPr txBox="1"/>
          <p:nvPr/>
        </p:nvSpPr>
        <p:spPr>
          <a:xfrm>
            <a:off x="6406254" y="2026606"/>
            <a:ext cx="54174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Hydrophone</a:t>
            </a:r>
            <a:r>
              <a:rPr kumimoji="1" lang="ko-KR" altLang="en-US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?</a:t>
            </a:r>
            <a:endParaRPr kumimoji="1" lang="en-US" altLang="ko-Kore-KR" sz="5400" b="1" dirty="0">
              <a:gradFill>
                <a:gsLst>
                  <a:gs pos="0">
                    <a:schemeClr val="bg1"/>
                  </a:gs>
                  <a:gs pos="100000">
                    <a:srgbClr val="9BAAF5"/>
                  </a:gs>
                </a:gsLst>
                <a:lin ang="2700000" scaled="0"/>
              </a:gra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00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AC74A4-FCAB-70A8-CD8D-B6860DAE2E3B}"/>
              </a:ext>
            </a:extLst>
          </p:cNvPr>
          <p:cNvSpPr txBox="1"/>
          <p:nvPr/>
        </p:nvSpPr>
        <p:spPr>
          <a:xfrm>
            <a:off x="310254" y="3730302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배경 소음 기록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CBF16-12A8-3AAD-039F-856AF9AAC242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0326DD51-CB94-8BD1-6C32-18D6636941D7}"/>
              </a:ext>
            </a:extLst>
          </p:cNvPr>
          <p:cNvCxnSpPr>
            <a:cxnSpLocks/>
          </p:cNvCxnSpPr>
          <p:nvPr/>
        </p:nvCxnSpPr>
        <p:spPr>
          <a:xfrm>
            <a:off x="310254" y="2167882"/>
            <a:ext cx="1151344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55664B-81AB-AF26-2B1B-C7A2C6702E06}"/>
              </a:ext>
            </a:extLst>
          </p:cNvPr>
          <p:cNvSpPr txBox="1"/>
          <p:nvPr/>
        </p:nvSpPr>
        <p:spPr>
          <a:xfrm>
            <a:off x="310255" y="4053467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정상적인 상황에서의 배경 소음 기록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사람이 떨어지는 소리와 구분할 수 있는 기준을 설정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ED200A-F657-9A3D-404D-4687BA6906DA}"/>
              </a:ext>
            </a:extLst>
          </p:cNvPr>
          <p:cNvSpPr txBox="1"/>
          <p:nvPr/>
        </p:nvSpPr>
        <p:spPr>
          <a:xfrm>
            <a:off x="310254" y="4470381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경보 시스템 연결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EB8E-212B-81D9-A8D8-A2B7F9B8F005}"/>
              </a:ext>
            </a:extLst>
          </p:cNvPr>
          <p:cNvSpPr txBox="1"/>
          <p:nvPr/>
        </p:nvSpPr>
        <p:spPr>
          <a:xfrm>
            <a:off x="310255" y="4793546"/>
            <a:ext cx="1001284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출력을 애플리케이션에 연결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소음이 일정 기준을 초과하면 경보가 울리고 실시간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CCTV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켜지게 함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5C61EB-32EF-69D8-241A-89D9DA117129}"/>
              </a:ext>
            </a:extLst>
          </p:cNvPr>
          <p:cNvSpPr txBox="1"/>
          <p:nvPr/>
        </p:nvSpPr>
        <p:spPr>
          <a:xfrm>
            <a:off x="310254" y="5210460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테스트 및 보정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58AF5E-879A-9668-20AA-23F7E27A5515}"/>
              </a:ext>
            </a:extLst>
          </p:cNvPr>
          <p:cNvSpPr txBox="1"/>
          <p:nvPr/>
        </p:nvSpPr>
        <p:spPr>
          <a:xfrm>
            <a:off x="310255" y="5533625"/>
            <a:ext cx="10470040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설정을 테스트하기 위해 실제 테스트가 필요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그에 따른 반응 확인 후 필요에 따라 감지 민감도나 경보 기준을 보정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416BD0-7E7E-21DF-2594-EC4C4A6A74EA}"/>
              </a:ext>
            </a:extLst>
          </p:cNvPr>
          <p:cNvSpPr txBox="1"/>
          <p:nvPr/>
        </p:nvSpPr>
        <p:spPr>
          <a:xfrm>
            <a:off x="310254" y="5944978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지속적 모니터링 및 유지보수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401280-D7D9-2449-764C-D821541502C0}"/>
              </a:ext>
            </a:extLst>
          </p:cNvPr>
          <p:cNvSpPr txBox="1"/>
          <p:nvPr/>
        </p:nvSpPr>
        <p:spPr>
          <a:xfrm>
            <a:off x="310255" y="6268143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작동 상태를 지속적으로 모니터링하며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필요시 유지보수 실시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3E6F7D-3DA2-52ED-EB78-6C4CB8AB0472}"/>
              </a:ext>
            </a:extLst>
          </p:cNvPr>
          <p:cNvSpPr txBox="1"/>
          <p:nvPr/>
        </p:nvSpPr>
        <p:spPr>
          <a:xfrm>
            <a:off x="1167063" y="1400965"/>
            <a:ext cx="106566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40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Hydrophone</a:t>
            </a:r>
            <a:r>
              <a:rPr kumimoji="1" lang="ko-KR" altLang="en-US" sz="40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을 이용한 측정 방법</a:t>
            </a:r>
            <a:endParaRPr kumimoji="1" lang="en-US" altLang="ko-Kore-KR" sz="4000" b="1" dirty="0">
              <a:gradFill>
                <a:gsLst>
                  <a:gs pos="0">
                    <a:schemeClr val="bg1"/>
                  </a:gs>
                  <a:gs pos="100000">
                    <a:srgbClr val="9BAAF5"/>
                  </a:gs>
                </a:gsLst>
                <a:lin ang="2700000" scaled="0"/>
              </a:gra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68C4FD-45FC-4B0C-822E-2C04CDC554F3}"/>
              </a:ext>
            </a:extLst>
          </p:cNvPr>
          <p:cNvSpPr txBox="1"/>
          <p:nvPr/>
        </p:nvSpPr>
        <p:spPr>
          <a:xfrm>
            <a:off x="310254" y="3030877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감지 민감도 설정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650F29-EE63-5931-BD3F-EA43BE5721EB}"/>
              </a:ext>
            </a:extLst>
          </p:cNvPr>
          <p:cNvSpPr txBox="1"/>
          <p:nvPr/>
        </p:nvSpPr>
        <p:spPr>
          <a:xfrm>
            <a:off x="310255" y="3354042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초기 설정은 평상시 물의 배경 소음을 기록하여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이보다 큰 소음이 감지되면 경보가 작동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E43B5C7-11E4-DDB1-2507-EF5EEB0035EA}"/>
              </a:ext>
            </a:extLst>
          </p:cNvPr>
          <p:cNvSpPr txBox="1"/>
          <p:nvPr/>
        </p:nvSpPr>
        <p:spPr>
          <a:xfrm>
            <a:off x="310254" y="2331100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 </a:t>
            </a:r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설치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13C1CDA-1A35-2138-8E62-4EABE30BD6AA}"/>
              </a:ext>
            </a:extLst>
          </p:cNvPr>
          <p:cNvSpPr txBox="1"/>
          <p:nvPr/>
        </p:nvSpPr>
        <p:spPr>
          <a:xfrm>
            <a:off x="310255" y="2654265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을 적절한 위치에 설치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감지 범위와 대상 지역을 고려하여 최적의 위치에 설치</a:t>
            </a:r>
          </a:p>
        </p:txBody>
      </p:sp>
    </p:spTree>
    <p:extLst>
      <p:ext uri="{BB962C8B-B14F-4D97-AF65-F5344CB8AC3E}">
        <p14:creationId xmlns:p14="http://schemas.microsoft.com/office/powerpoint/2010/main" val="4034449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39E852A-A27F-0EF1-452A-1DF495ED42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5" t="16489" r="53785" b="25086"/>
          <a:stretch/>
        </p:blipFill>
        <p:spPr>
          <a:xfrm>
            <a:off x="1114733" y="2279703"/>
            <a:ext cx="4468761" cy="328044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99A0E224-3A69-6A27-00AF-E269CF9CBF4E}"/>
              </a:ext>
            </a:extLst>
          </p:cNvPr>
          <p:cNvGrpSpPr/>
          <p:nvPr/>
        </p:nvGrpSpPr>
        <p:grpSpPr>
          <a:xfrm>
            <a:off x="5583494" y="2279703"/>
            <a:ext cx="5493773" cy="958645"/>
            <a:chOff x="5663380" y="3038167"/>
            <a:chExt cx="5493773" cy="95864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236F1F1-7942-846F-AB39-D97CA3509F8A}"/>
                </a:ext>
              </a:extLst>
            </p:cNvPr>
            <p:cNvSpPr/>
            <p:nvPr/>
          </p:nvSpPr>
          <p:spPr>
            <a:xfrm>
              <a:off x="5817008" y="3038167"/>
              <a:ext cx="5186516" cy="958645"/>
            </a:xfrm>
            <a:prstGeom prst="rect">
              <a:avLst/>
            </a:prstGeom>
            <a:solidFill>
              <a:srgbClr val="425FF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404EF-5A59-71A9-2634-31BC022F8355}"/>
                </a:ext>
              </a:extLst>
            </p:cNvPr>
            <p:cNvSpPr txBox="1"/>
            <p:nvPr/>
          </p:nvSpPr>
          <p:spPr>
            <a:xfrm>
              <a:off x="5663380" y="3106178"/>
              <a:ext cx="5493773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ko-KR" sz="2400" b="1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[AB] Enclosure Hydrophone M14</a:t>
              </a:r>
            </a:p>
            <a:p>
              <a:pPr algn="ctr"/>
              <a:r>
                <a:rPr kumimoji="1" lang="en-US" altLang="en-US" sz="2400" b="1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by imago</a:t>
              </a:r>
              <a:endParaRPr lang="ko-Kore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A2EC96-CE64-D1A0-4E8C-27EA03E508C4}"/>
              </a:ext>
            </a:extLst>
          </p:cNvPr>
          <p:cNvSpPr/>
          <p:nvPr/>
        </p:nvSpPr>
        <p:spPr>
          <a:xfrm>
            <a:off x="5737122" y="3429000"/>
            <a:ext cx="5180373" cy="21311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kumimoji="1" lang="en-US" altLang="en-US" dirty="0"/>
              <a:t>70Hz~20kHz</a:t>
            </a:r>
            <a:r>
              <a:rPr kumimoji="1" lang="ko-KR" altLang="en-US" dirty="0"/>
              <a:t>의 주파수 범위에서 소리 감지</a:t>
            </a:r>
            <a:endParaRPr kumimoji="1" lang="en-US" altLang="ko-KR" dirty="0"/>
          </a:p>
          <a:p>
            <a:pPr marL="285750" indent="-285750" algn="ctr">
              <a:buFontTx/>
              <a:buChar char="-"/>
            </a:pPr>
            <a:endParaRPr kumimoji="1" lang="en-US" altLang="ko-KR" dirty="0"/>
          </a:p>
          <a:p>
            <a:pPr algn="ctr"/>
            <a:r>
              <a:rPr kumimoji="1" lang="en-US" altLang="ko-KR" dirty="0"/>
              <a:t>- </a:t>
            </a:r>
            <a:r>
              <a:rPr kumimoji="1" lang="ko-KR" altLang="en-US" dirty="0"/>
              <a:t>시중에 나와있는 </a:t>
            </a:r>
            <a:r>
              <a:rPr kumimoji="1" lang="en-US" altLang="ko-KR" dirty="0"/>
              <a:t>Hydrophone</a:t>
            </a:r>
            <a:r>
              <a:rPr kumimoji="1" lang="ko-KR" altLang="en-US" dirty="0"/>
              <a:t>에 비해 약 </a:t>
            </a:r>
            <a:r>
              <a:rPr kumimoji="1" lang="en-US" altLang="ko-KR" dirty="0"/>
              <a:t>60dB</a:t>
            </a:r>
          </a:p>
          <a:p>
            <a:pPr algn="ctr"/>
            <a:r>
              <a:rPr kumimoji="1" lang="ko-KR" altLang="en-US" dirty="0"/>
              <a:t>더 나은 신호 대 잡음비로 새로운 표준을 설정</a:t>
            </a:r>
            <a:endParaRPr kumimoji="1" lang="en-US" altLang="ko-KR" dirty="0"/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                   </a:t>
            </a:r>
            <a:r>
              <a:rPr kumimoji="1" lang="en-US" altLang="ko-KR" dirty="0"/>
              <a:t>- </a:t>
            </a:r>
            <a:r>
              <a:rPr kumimoji="1" lang="ko-KR" altLang="en-US" dirty="0"/>
              <a:t>수심 </a:t>
            </a:r>
            <a:r>
              <a:rPr kumimoji="1" lang="en-US" altLang="ko-KR" dirty="0"/>
              <a:t>100m</a:t>
            </a:r>
            <a:r>
              <a:rPr kumimoji="1" lang="ko-KR" altLang="en-US" dirty="0"/>
              <a:t>의 수압을 견딜 수 있음</a:t>
            </a:r>
            <a:endParaRPr kumimoji="1"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D51799-70FB-5B05-0F87-542E0080FE33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7EAA55-CDBB-3BE2-0779-0D1021A60DB6}"/>
              </a:ext>
            </a:extLst>
          </p:cNvPr>
          <p:cNvSpPr txBox="1"/>
          <p:nvPr/>
        </p:nvSpPr>
        <p:spPr>
          <a:xfrm>
            <a:off x="279689" y="752263"/>
            <a:ext cx="58871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사용할 </a:t>
            </a:r>
            <a:r>
              <a:rPr kumimoji="1" lang="en-US" altLang="ko-KR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종류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8378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>
            <a:extLst>
              <a:ext uri="{FF2B5EF4-FFF2-40B4-BE49-F238E27FC236}">
                <a16:creationId xmlns:a16="http://schemas.microsoft.com/office/drawing/2014/main" id="{99A0E224-3A69-6A27-00AF-E269CF9CBF4E}"/>
              </a:ext>
            </a:extLst>
          </p:cNvPr>
          <p:cNvGrpSpPr/>
          <p:nvPr/>
        </p:nvGrpSpPr>
        <p:grpSpPr>
          <a:xfrm>
            <a:off x="5583494" y="2279703"/>
            <a:ext cx="5493773" cy="958645"/>
            <a:chOff x="5663380" y="3038167"/>
            <a:chExt cx="5493773" cy="95864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1236F1F1-7942-846F-AB39-D97CA3509F8A}"/>
                </a:ext>
              </a:extLst>
            </p:cNvPr>
            <p:cNvSpPr/>
            <p:nvPr/>
          </p:nvSpPr>
          <p:spPr>
            <a:xfrm>
              <a:off x="5817008" y="3038167"/>
              <a:ext cx="5186516" cy="958645"/>
            </a:xfrm>
            <a:prstGeom prst="rect">
              <a:avLst/>
            </a:prstGeom>
            <a:solidFill>
              <a:srgbClr val="425FF4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A8404EF-5A59-71A9-2634-31BC022F8355}"/>
                </a:ext>
              </a:extLst>
            </p:cNvPr>
            <p:cNvSpPr txBox="1"/>
            <p:nvPr/>
          </p:nvSpPr>
          <p:spPr>
            <a:xfrm>
              <a:off x="5663380" y="3298684"/>
              <a:ext cx="549377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kumimoji="1" lang="en-US" altLang="en-US" sz="2400" b="1" dirty="0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TC4038 by </a:t>
              </a:r>
              <a:r>
                <a:rPr kumimoji="1" lang="en-US" altLang="en-US" sz="2400" b="1" dirty="0" err="1">
                  <a:solidFill>
                    <a:schemeClr val="bg1"/>
                  </a:solidFill>
                  <a:latin typeface="NanumSquare ExtraBold" panose="020B0600000101010101" pitchFamily="34" charset="-127"/>
                  <a:ea typeface="NanumSquare ExtraBold" panose="020B0600000101010101" pitchFamily="34" charset="-127"/>
                </a:rPr>
                <a:t>Rectuson</a:t>
              </a:r>
              <a:endParaRPr lang="ko-Kore-KR" altLang="en-US" sz="24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endParaRPr>
            </a:p>
          </p:txBody>
        </p:sp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A2EC96-CE64-D1A0-4E8C-27EA03E508C4}"/>
              </a:ext>
            </a:extLst>
          </p:cNvPr>
          <p:cNvSpPr/>
          <p:nvPr/>
        </p:nvSpPr>
        <p:spPr>
          <a:xfrm>
            <a:off x="5737122" y="3429000"/>
            <a:ext cx="5180373" cy="213114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ctr">
              <a:buFontTx/>
              <a:buChar char="-"/>
            </a:pPr>
            <a:r>
              <a:rPr kumimoji="1" lang="en-US" altLang="en-US" dirty="0"/>
              <a:t>50</a:t>
            </a:r>
            <a:r>
              <a:rPr kumimoji="1" lang="en-US" altLang="ko-KR" dirty="0"/>
              <a:t>k</a:t>
            </a:r>
            <a:r>
              <a:rPr kumimoji="1" lang="en-US" altLang="en-US" dirty="0"/>
              <a:t>Hz~800kHz</a:t>
            </a:r>
            <a:r>
              <a:rPr kumimoji="1" lang="ko-KR" altLang="en-US" dirty="0"/>
              <a:t>의 주파수 범위에서 소리 감지</a:t>
            </a:r>
            <a:endParaRPr kumimoji="1" lang="en-US" altLang="ko-KR" dirty="0"/>
          </a:p>
          <a:p>
            <a:pPr marL="285750" indent="-285750" algn="ctr">
              <a:buFontTx/>
              <a:buChar char="-"/>
            </a:pPr>
            <a:endParaRPr kumimoji="1" lang="en-US" altLang="ko-KR" dirty="0"/>
          </a:p>
          <a:p>
            <a:pPr algn="ctr"/>
            <a:r>
              <a:rPr kumimoji="1" lang="ko-KR" altLang="en-US" dirty="0"/>
              <a:t>                        </a:t>
            </a:r>
            <a:r>
              <a:rPr kumimoji="1" lang="en-US" altLang="ko-KR" dirty="0"/>
              <a:t>- </a:t>
            </a:r>
            <a:r>
              <a:rPr kumimoji="1" lang="ko-KR" altLang="en-US" dirty="0"/>
              <a:t>수심 </a:t>
            </a:r>
            <a:r>
              <a:rPr kumimoji="1" lang="en-US" altLang="ko-KR" dirty="0"/>
              <a:t>20m</a:t>
            </a:r>
            <a:r>
              <a:rPr kumimoji="1" lang="ko-KR" altLang="en-US" dirty="0"/>
              <a:t>의 수압을 견딜 수 있음</a:t>
            </a:r>
            <a:endParaRPr kumimoji="1" lang="en-US" altLang="ko-KR" dirty="0"/>
          </a:p>
          <a:p>
            <a:pPr algn="ctr"/>
            <a:endParaRPr kumimoji="1" lang="en-US" altLang="ko-KR" dirty="0"/>
          </a:p>
          <a:p>
            <a:pPr algn="ctr"/>
            <a:r>
              <a:rPr kumimoji="1" lang="ko-KR" altLang="en-US" dirty="0"/>
              <a:t>                                                   </a:t>
            </a:r>
            <a:r>
              <a:rPr kumimoji="1" lang="en-US" altLang="ko-KR" dirty="0"/>
              <a:t>- </a:t>
            </a:r>
            <a:r>
              <a:rPr kumimoji="1" lang="ko-KR" altLang="en-US" dirty="0"/>
              <a:t>가격을 알 수 없음</a:t>
            </a:r>
            <a:endParaRPr kumimoji="1" lang="en-US" altLang="ko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ED51799-70FB-5B05-0F87-542E0080FE33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47EAA55-CDBB-3BE2-0779-0D1021A60DB6}"/>
              </a:ext>
            </a:extLst>
          </p:cNvPr>
          <p:cNvSpPr txBox="1"/>
          <p:nvPr/>
        </p:nvSpPr>
        <p:spPr>
          <a:xfrm>
            <a:off x="279689" y="752263"/>
            <a:ext cx="77578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사용할 수 있는 </a:t>
            </a:r>
            <a:r>
              <a:rPr kumimoji="1" lang="en-US" altLang="ko-KR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종류 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95DC680-B736-8478-3096-E4B8B6AF7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4732" y="2496272"/>
            <a:ext cx="4465283" cy="2857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1865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6AE6117C-C627-B65D-1092-7C1AB8E397C9}"/>
              </a:ext>
            </a:extLst>
          </p:cNvPr>
          <p:cNvSpPr txBox="1"/>
          <p:nvPr/>
        </p:nvSpPr>
        <p:spPr>
          <a:xfrm>
            <a:off x="279689" y="752263"/>
            <a:ext cx="669664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</a:t>
            </a:r>
            <a:r>
              <a:rPr kumimoji="1" lang="ko-KR" altLang="en-US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Enclosure Hydrophone M14</a:t>
            </a:r>
            <a:r>
              <a:rPr kumimoji="1" lang="ko-KR" altLang="en-US" sz="3200" dirty="0" err="1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endParaRPr kumimoji="1" lang="en-US" altLang="ko-KR" sz="3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선택한 이유</a:t>
            </a:r>
            <a:endParaRPr kumimoji="1" lang="en-US" altLang="ko-Kore-KR" sz="3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413CC-FE78-A398-D2E5-370955AE1DD3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E41B7C2-7AA3-BDDE-8EAE-71D8368ECD21}"/>
              </a:ext>
            </a:extLst>
          </p:cNvPr>
          <p:cNvSpPr/>
          <p:nvPr/>
        </p:nvSpPr>
        <p:spPr>
          <a:xfrm>
            <a:off x="1079908" y="3816148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02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2517CEC-7BA9-B7ED-9FEA-C6D07047EC6A}"/>
              </a:ext>
            </a:extLst>
          </p:cNvPr>
          <p:cNvSpPr/>
          <p:nvPr/>
        </p:nvSpPr>
        <p:spPr>
          <a:xfrm>
            <a:off x="1079908" y="2106480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</a:t>
            </a:r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1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0022F50-45F3-6966-3E49-32BE016C8EAE}"/>
              </a:ext>
            </a:extLst>
          </p:cNvPr>
          <p:cNvSpPr/>
          <p:nvPr/>
        </p:nvSpPr>
        <p:spPr>
          <a:xfrm>
            <a:off x="1079908" y="5525816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03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886D3C-C483-1630-B08F-0C55D5F13355}"/>
              </a:ext>
            </a:extLst>
          </p:cNvPr>
          <p:cNvSpPr txBox="1"/>
          <p:nvPr/>
        </p:nvSpPr>
        <p:spPr>
          <a:xfrm>
            <a:off x="1785439" y="2224609"/>
            <a:ext cx="121379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높은 민감도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770D7-3B33-C808-0013-0975761CC3D9}"/>
              </a:ext>
            </a:extLst>
          </p:cNvPr>
          <p:cNvSpPr txBox="1"/>
          <p:nvPr/>
        </p:nvSpPr>
        <p:spPr>
          <a:xfrm>
            <a:off x="1785439" y="2551876"/>
            <a:ext cx="4352474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 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은 주파수 범위 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70Hz-20kHz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에서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약 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60dB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의 높은 민감도를 보이므로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물 속에서 발생하는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다양한 소음을 선명하게 감지할 수 있음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BE322D-AC5A-E8F5-CF49-6A66A789EA84}"/>
              </a:ext>
            </a:extLst>
          </p:cNvPr>
          <p:cNvSpPr txBox="1"/>
          <p:nvPr/>
        </p:nvSpPr>
        <p:spPr>
          <a:xfrm>
            <a:off x="1785439" y="3941411"/>
            <a:ext cx="185820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와이드 주파수 응답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D849F5-FD07-494D-65D7-C73B02F7088D}"/>
              </a:ext>
            </a:extLst>
          </p:cNvPr>
          <p:cNvSpPr txBox="1"/>
          <p:nvPr/>
        </p:nvSpPr>
        <p:spPr>
          <a:xfrm>
            <a:off x="1785439" y="4354352"/>
            <a:ext cx="445506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70Hz-20kHz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의 주파수 범위는 수중에서 발생하는 다양한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소리를 포착하기에 충분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이를 통해 사람이 떨어지는 사건을 감지하는 데 유용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D0275F6-7AD1-D6C4-3181-B793E664047F}"/>
              </a:ext>
            </a:extLst>
          </p:cNvPr>
          <p:cNvSpPr txBox="1"/>
          <p:nvPr/>
        </p:nvSpPr>
        <p:spPr>
          <a:xfrm>
            <a:off x="1785439" y="5629508"/>
            <a:ext cx="250260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깊은 수심에서도 사용 가능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FD3160-3D0D-A87E-1742-B751DAD22BFC}"/>
              </a:ext>
            </a:extLst>
          </p:cNvPr>
          <p:cNvSpPr txBox="1"/>
          <p:nvPr/>
        </p:nvSpPr>
        <p:spPr>
          <a:xfrm>
            <a:off x="1785439" y="5956775"/>
            <a:ext cx="35589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최대 수심 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100m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까지 사용할 수 있기 때문에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깊은 물에서도 안정적으로 작동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DD39D2C0-EE39-EA8D-56DF-4A0A7FF86D27}"/>
              </a:ext>
            </a:extLst>
          </p:cNvPr>
          <p:cNvSpPr/>
          <p:nvPr/>
        </p:nvSpPr>
        <p:spPr>
          <a:xfrm>
            <a:off x="6601638" y="3816148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05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CF593885-EDCB-EE8B-4E29-DA67B15A4319}"/>
              </a:ext>
            </a:extLst>
          </p:cNvPr>
          <p:cNvSpPr/>
          <p:nvPr/>
        </p:nvSpPr>
        <p:spPr>
          <a:xfrm>
            <a:off x="6601638" y="2106480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</a:t>
            </a:r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4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92B778-4560-044E-DFFD-54FCB92F684F}"/>
              </a:ext>
            </a:extLst>
          </p:cNvPr>
          <p:cNvSpPr txBox="1"/>
          <p:nvPr/>
        </p:nvSpPr>
        <p:spPr>
          <a:xfrm>
            <a:off x="7307169" y="2224609"/>
            <a:ext cx="153118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플러그앤플레이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4EE47A-D06B-8C92-005B-B2A57EF61985}"/>
              </a:ext>
            </a:extLst>
          </p:cNvPr>
          <p:cNvSpPr txBox="1"/>
          <p:nvPr/>
        </p:nvSpPr>
        <p:spPr>
          <a:xfrm>
            <a:off x="7307169" y="2551876"/>
            <a:ext cx="4599336" cy="6924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3.5mm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TRS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잭을 통한 연결이 가능하므로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다양한 기기와의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호환성이 좋음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이를 통해 쉽게 설치 및 모니터링 시스템과 연결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4C8936-E937-AA6C-9757-C3608767A2E3}"/>
              </a:ext>
            </a:extLst>
          </p:cNvPr>
          <p:cNvSpPr txBox="1"/>
          <p:nvPr/>
        </p:nvSpPr>
        <p:spPr>
          <a:xfrm>
            <a:off x="7307169" y="3941411"/>
            <a:ext cx="1213794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에너지 효율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FD00302-2907-492E-067D-C50295DFCAD4}"/>
              </a:ext>
            </a:extLst>
          </p:cNvPr>
          <p:cNvSpPr txBox="1"/>
          <p:nvPr/>
        </p:nvSpPr>
        <p:spPr>
          <a:xfrm>
            <a:off x="7307169" y="4354352"/>
            <a:ext cx="3352200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9V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배터리로 운영되므로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전원 공급이 간편하며</a:t>
            </a:r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에너지 효율이 좋음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EEDCAE9-267C-E7D6-DA11-BE7EA474CEAA}"/>
              </a:ext>
            </a:extLst>
          </p:cNvPr>
          <p:cNvSpPr/>
          <p:nvPr/>
        </p:nvSpPr>
        <p:spPr>
          <a:xfrm>
            <a:off x="6601638" y="5525816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06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B76002C-B9F3-1E0A-E5EE-ECAA6A39700D}"/>
              </a:ext>
            </a:extLst>
          </p:cNvPr>
          <p:cNvSpPr txBox="1"/>
          <p:nvPr/>
        </p:nvSpPr>
        <p:spPr>
          <a:xfrm>
            <a:off x="7307169" y="5651079"/>
            <a:ext cx="1790875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안정적인 모니터링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908FD8D-CD05-3282-21D8-A0086E0B4569}"/>
              </a:ext>
            </a:extLst>
          </p:cNvPr>
          <p:cNvSpPr txBox="1"/>
          <p:nvPr/>
        </p:nvSpPr>
        <p:spPr>
          <a:xfrm>
            <a:off x="7307169" y="6064020"/>
            <a:ext cx="48461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ASF-1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기능을 통해 안정적인 모니터링 환경을 제공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물 속에서의 다양한 활동이나 변화를 실시간 모니터링 가능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73493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BAC74A4-FCAB-70A8-CD8D-B6860DAE2E3B}"/>
              </a:ext>
            </a:extLst>
          </p:cNvPr>
          <p:cNvSpPr txBox="1"/>
          <p:nvPr/>
        </p:nvSpPr>
        <p:spPr>
          <a:xfrm>
            <a:off x="310254" y="4885335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대교의 평균 길이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CBF16-12A8-3AAD-039F-856AF9AAC242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0326DD51-CB94-8BD1-6C32-18D6636941D7}"/>
              </a:ext>
            </a:extLst>
          </p:cNvPr>
          <p:cNvCxnSpPr>
            <a:cxnSpLocks/>
          </p:cNvCxnSpPr>
          <p:nvPr/>
        </p:nvCxnSpPr>
        <p:spPr>
          <a:xfrm>
            <a:off x="310254" y="4814835"/>
            <a:ext cx="1151344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55664B-81AB-AF26-2B1B-C7A2C6702E06}"/>
              </a:ext>
            </a:extLst>
          </p:cNvPr>
          <p:cNvSpPr txBox="1"/>
          <p:nvPr/>
        </p:nvSpPr>
        <p:spPr>
          <a:xfrm>
            <a:off x="310255" y="5208500"/>
            <a:ext cx="7128514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대교의 평균 길이를 고려하여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감지 범위가 겹치지 않게 설치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감지 거리가 최대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100m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이므로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대교의 평균 길이를 약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1200m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로 가정하면 대략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12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개의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 필요할 것으로 추정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DED200A-F657-9A3D-404D-4687BA6906DA}"/>
              </a:ext>
            </a:extLst>
          </p:cNvPr>
          <p:cNvSpPr txBox="1"/>
          <p:nvPr/>
        </p:nvSpPr>
        <p:spPr>
          <a:xfrm>
            <a:off x="310254" y="5938236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설치 위치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D9EB8E-212B-81D9-A8D8-A2B7F9B8F005}"/>
              </a:ext>
            </a:extLst>
          </p:cNvPr>
          <p:cNvSpPr txBox="1"/>
          <p:nvPr/>
        </p:nvSpPr>
        <p:spPr>
          <a:xfrm>
            <a:off x="310255" y="6261401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다리의 전체 길이에 균일하게 분포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3E6F7D-3DA2-52ED-EB78-6C4CB8AB0472}"/>
              </a:ext>
            </a:extLst>
          </p:cNvPr>
          <p:cNvSpPr txBox="1"/>
          <p:nvPr/>
        </p:nvSpPr>
        <p:spPr>
          <a:xfrm>
            <a:off x="279689" y="4204325"/>
            <a:ext cx="115440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30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[AB] Enclosure Hydrophone M14 </a:t>
            </a:r>
            <a:r>
              <a:rPr kumimoji="1" lang="ko-KR" altLang="en-US" sz="30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설치 위치 및 설치 개수</a:t>
            </a:r>
          </a:p>
        </p:txBody>
      </p:sp>
    </p:spTree>
    <p:extLst>
      <p:ext uri="{BB962C8B-B14F-4D97-AF65-F5344CB8AC3E}">
        <p14:creationId xmlns:p14="http://schemas.microsoft.com/office/powerpoint/2010/main" val="4173770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6AE6117C-C627-B65D-1092-7C1AB8E397C9}"/>
              </a:ext>
            </a:extLst>
          </p:cNvPr>
          <p:cNvSpPr txBox="1"/>
          <p:nvPr/>
        </p:nvSpPr>
        <p:spPr>
          <a:xfrm>
            <a:off x="279689" y="752263"/>
            <a:ext cx="662495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</a:t>
            </a:r>
            <a:r>
              <a:rPr kumimoji="1" lang="ko-KR" altLang="en-US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320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Enclosure Hydrophone </a:t>
            </a:r>
            <a:r>
              <a:rPr kumimoji="1" lang="en-US" altLang="ko-KR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M14</a:t>
            </a:r>
            <a:r>
              <a:rPr kumimoji="1" lang="ko-KR" altLang="en-US" sz="3200" dirty="0" err="1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endParaRPr kumimoji="1" lang="en-US" altLang="ko-KR" sz="3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3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이용한 소음 감지 방법</a:t>
            </a:r>
            <a:endParaRPr kumimoji="1" lang="en-US" altLang="ko-Kore-KR" sz="3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8413CC-FE78-A398-D2E5-370955AE1DD3}"/>
              </a:ext>
            </a:extLst>
          </p:cNvPr>
          <p:cNvSpPr txBox="1"/>
          <p:nvPr/>
        </p:nvSpPr>
        <p:spPr>
          <a:xfrm>
            <a:off x="279689" y="475264"/>
            <a:ext cx="603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소제목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내용 개체 틀 2">
            <a:extLst>
              <a:ext uri="{FF2B5EF4-FFF2-40B4-BE49-F238E27FC236}">
                <a16:creationId xmlns:a16="http://schemas.microsoft.com/office/drawing/2014/main" id="{8637C6C0-7B75-0704-0B89-F25DA1A9ED45}"/>
              </a:ext>
            </a:extLst>
          </p:cNvPr>
          <p:cNvSpPr txBox="1">
            <a:spLocks/>
          </p:cNvSpPr>
          <p:nvPr/>
        </p:nvSpPr>
        <p:spPr>
          <a:xfrm>
            <a:off x="-1450529" y="-4925818"/>
            <a:ext cx="10515600" cy="4667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1. **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배치**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을 적절한 위치에 설치합니다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감지 범위와 대상 지역을 고려하여 최적의 위치에 설치하는 것이 중요합니다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2.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감지 민감도 설정**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[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AB] Enclosure Hydrophone M14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60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dB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민감도를 가진다고 했으므로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고려하여 감지 민감도를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초기 설정은 평상시 물의 배경 소음을 기록하여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이보다 큰 소음이 감지되면 경보가 작동하도록 설정할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3.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배경 소음 기록**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먼저 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을 사용하여 정상적인 상황에서의 배경 소음을 기록합니다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통해 사람이 떨어지는 소리와 구분할 수 있는 기준을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4.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경보 시스템 연결**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출력을 경보 시스템이나 모니터링 소프트웨어에 연결합니다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소음이 일정 기준을 초과하면 경보가 울리도록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5.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테스트 및 보정**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설정을 테스트하기 위해 실제로 물에 무언가를 떨어뜨려 소음을 발생시켜 보고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그에 따른 반응을 확인합니다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필요에 따라 감지 민감도나 경보 기준을 보정할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6.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지속적 모니터링 및 유지보수**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작동 상태를 지속적으로 모니터링하며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필요시 유지보수를 실시합니다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endParaRPr kumimoji="1" lang="en-US" altLang="ko-KR" sz="1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사람이 물에 떨어질 때 발생하는 소음의 특성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물의 깊이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현장 조건 등을 고려하여 설정을 조정해야 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또한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실제로 사람이 떨어질 때의 소음과 다른 원인으로 인한 소음을 구분하기 위한 추가적인 연구와 실험이 필요할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kumimoji="1" lang="ko-KR" altLang="en-US" sz="1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8E41B7C2-7AA3-BDDE-8EAE-71D8368ECD21}"/>
              </a:ext>
            </a:extLst>
          </p:cNvPr>
          <p:cNvSpPr/>
          <p:nvPr/>
        </p:nvSpPr>
        <p:spPr>
          <a:xfrm>
            <a:off x="7107622" y="3728124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02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32517CEC-7BA9-B7ED-9FEA-C6D07047EC6A}"/>
              </a:ext>
            </a:extLst>
          </p:cNvPr>
          <p:cNvSpPr/>
          <p:nvPr/>
        </p:nvSpPr>
        <p:spPr>
          <a:xfrm>
            <a:off x="7107622" y="2018456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</a:t>
            </a:r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1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0022F50-45F3-6966-3E49-32BE016C8EAE}"/>
              </a:ext>
            </a:extLst>
          </p:cNvPr>
          <p:cNvSpPr/>
          <p:nvPr/>
        </p:nvSpPr>
        <p:spPr>
          <a:xfrm>
            <a:off x="7107622" y="5437792"/>
            <a:ext cx="540000" cy="540000"/>
          </a:xfrm>
          <a:prstGeom prst="ellipse">
            <a:avLst/>
          </a:prstGeom>
          <a:gradFill>
            <a:gsLst>
              <a:gs pos="49500">
                <a:srgbClr val="30419E"/>
              </a:gs>
              <a:gs pos="0">
                <a:srgbClr val="425FF4">
                  <a:lumMod val="50000"/>
                  <a:lumOff val="50000"/>
                </a:srgbClr>
              </a:gs>
              <a:gs pos="99000">
                <a:srgbClr val="30419E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2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03</a:t>
            </a:r>
            <a:endParaRPr kumimoji="1" lang="ko-Kore-KR" altLang="en-US" sz="12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886D3C-C483-1630-B08F-0C55D5F13355}"/>
              </a:ext>
            </a:extLst>
          </p:cNvPr>
          <p:cNvSpPr txBox="1"/>
          <p:nvPr/>
        </p:nvSpPr>
        <p:spPr>
          <a:xfrm>
            <a:off x="7813153" y="2136585"/>
            <a:ext cx="177664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Hydrophone</a:t>
            </a:r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배치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4C770D7-3B33-C808-0013-0975761CC3D9}"/>
              </a:ext>
            </a:extLst>
          </p:cNvPr>
          <p:cNvSpPr txBox="1"/>
          <p:nvPr/>
        </p:nvSpPr>
        <p:spPr>
          <a:xfrm>
            <a:off x="7813153" y="2463852"/>
            <a:ext cx="248337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감지 범위와 대상 지역을 고려하여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최적의 위치에 설치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BE322D-AC5A-E8F5-CF49-6A66A789EA84}"/>
              </a:ext>
            </a:extLst>
          </p:cNvPr>
          <p:cNvSpPr txBox="1"/>
          <p:nvPr/>
        </p:nvSpPr>
        <p:spPr>
          <a:xfrm>
            <a:off x="7813153" y="3853387"/>
            <a:ext cx="15039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감지 민감도 설정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1CE990-5AEB-F750-6967-A7B096206EC3}"/>
              </a:ext>
            </a:extLst>
          </p:cNvPr>
          <p:cNvSpPr txBox="1"/>
          <p:nvPr/>
        </p:nvSpPr>
        <p:spPr>
          <a:xfrm>
            <a:off x="7813153" y="4180654"/>
            <a:ext cx="282962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제품 특성을 고려하여 감지 민감도 설정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9D849F5-FD07-494D-65D7-C73B02F7088D}"/>
              </a:ext>
            </a:extLst>
          </p:cNvPr>
          <p:cNvSpPr txBox="1"/>
          <p:nvPr/>
        </p:nvSpPr>
        <p:spPr>
          <a:xfrm>
            <a:off x="7813153" y="4448179"/>
            <a:ext cx="397897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초기설정 시에 평상시 물의 배경 소음을 기록하여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이보다 큰 소음이 감지되면 경보가 작동하도록 설정 가능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30" name="직선 연결선[R] 29">
            <a:extLst>
              <a:ext uri="{FF2B5EF4-FFF2-40B4-BE49-F238E27FC236}">
                <a16:creationId xmlns:a16="http://schemas.microsoft.com/office/drawing/2014/main" id="{89DE4EFF-5C87-101E-5E23-8997D93A8507}"/>
              </a:ext>
            </a:extLst>
          </p:cNvPr>
          <p:cNvCxnSpPr/>
          <p:nvPr/>
        </p:nvCxnSpPr>
        <p:spPr>
          <a:xfrm>
            <a:off x="7377622" y="-171067"/>
            <a:ext cx="0" cy="7520091"/>
          </a:xfrm>
          <a:prstGeom prst="line">
            <a:avLst/>
          </a:prstGeom>
          <a:ln w="12700">
            <a:solidFill>
              <a:srgbClr val="3041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FD0275F6-7AD1-D6C4-3181-B793E664047F}"/>
              </a:ext>
            </a:extLst>
          </p:cNvPr>
          <p:cNvSpPr txBox="1"/>
          <p:nvPr/>
        </p:nvSpPr>
        <p:spPr>
          <a:xfrm>
            <a:off x="7813153" y="5541484"/>
            <a:ext cx="1329210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500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배경 소음 기록</a:t>
            </a:r>
            <a:endParaRPr kumimoji="1" lang="ko-Kore-KR" altLang="en-US" sz="1500" b="1" dirty="0"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FD3160-3D0D-A87E-1742-B751DAD22BFC}"/>
              </a:ext>
            </a:extLst>
          </p:cNvPr>
          <p:cNvSpPr txBox="1"/>
          <p:nvPr/>
        </p:nvSpPr>
        <p:spPr>
          <a:xfrm>
            <a:off x="7813153" y="5868751"/>
            <a:ext cx="363272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정상적인 상황에서의 배경 소음을 기록한 후에</a:t>
            </a:r>
            <a:endParaRPr kumimoji="1" lang="en-US" altLang="ko-KR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300" dirty="0">
                <a:latin typeface="NanumSquare" panose="020B0600000101010101" pitchFamily="34" charset="-127"/>
                <a:ea typeface="NanumSquare" panose="020B0600000101010101" pitchFamily="34" charset="-127"/>
              </a:rPr>
              <a:t>소음이 일정 기준이 초과하면 경보가 울리도록 설정</a:t>
            </a:r>
            <a:endParaRPr kumimoji="1" lang="ko-Kore-KR" altLang="en-US" sz="13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0743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2395C95F-5C9F-F34B-45F8-4AE2E1757B58}"/>
              </a:ext>
            </a:extLst>
          </p:cNvPr>
          <p:cNvSpPr/>
          <p:nvPr/>
        </p:nvSpPr>
        <p:spPr>
          <a:xfrm>
            <a:off x="1596000" y="5792934"/>
            <a:ext cx="9000000" cy="900000"/>
          </a:xfrm>
          <a:prstGeom prst="rect">
            <a:avLst/>
          </a:prstGeom>
          <a:noFill/>
          <a:ln w="38100">
            <a:solidFill>
              <a:srgbClr val="9BAAF5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1"/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한강 대교의 평균 길이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1200m, 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높이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10m, 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한강의 평균 깊이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10m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에서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70kg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인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 20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대 </a:t>
            </a:r>
            <a:r>
              <a:rPr lang="ko-KR" altLang="en-US" sz="1300" kern="100" dirty="0"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이모씨가 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날씨가 화창한 날 </a:t>
            </a:r>
            <a:endParaRPr lang="en-US" altLang="ko-KR" sz="1300" kern="100" dirty="0">
              <a:effectLst/>
              <a:latin typeface="NanumGothic" panose="020D0604000000000000" pitchFamily="34" charset="-127"/>
              <a:ea typeface="NanumGothic" panose="020D0604000000000000" pitchFamily="34" charset="-127"/>
              <a:cs typeface="Nadeem" pitchFamily="2" charset="-78"/>
            </a:endParaRPr>
          </a:p>
          <a:p>
            <a:pPr algn="ctr" latinLnBrk="1"/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22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시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30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분에 </a:t>
            </a:r>
            <a:r>
              <a:rPr lang="ko-KR" altLang="en-US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투신 자살을 한다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. [AB] Enclosure Hydrophone M14</a:t>
            </a:r>
            <a:r>
              <a:rPr lang="ko-KR" altLang="ko-KR" sz="1300" kern="100" dirty="0" err="1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를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 다리 밑 강 속에 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12</a:t>
            </a:r>
            <a:r>
              <a:rPr lang="ko-KR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개를 골고루 분포했다고 가정을 </a:t>
            </a:r>
            <a:r>
              <a:rPr lang="ko-KR" altLang="en-US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하자</a:t>
            </a:r>
            <a:r>
              <a:rPr lang="en-US" altLang="ko-KR" sz="1300" kern="1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Nadeem" pitchFamily="2" charset="-78"/>
              </a:rPr>
              <a:t>.</a:t>
            </a:r>
            <a:endParaRPr lang="ko-KR" altLang="ko-KR" sz="1300" kern="100" dirty="0">
              <a:effectLst/>
              <a:latin typeface="NanumGothic" panose="020D0604000000000000" pitchFamily="34" charset="-127"/>
              <a:ea typeface="NanumGothic" panose="020D0604000000000000" pitchFamily="34" charset="-127"/>
              <a:cs typeface="Nadeem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63753A-A96E-FE8C-2F41-47FF95113392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D7277C-D4BA-5D01-913B-72BB05A15269}"/>
              </a:ext>
            </a:extLst>
          </p:cNvPr>
          <p:cNvSpPr txBox="1"/>
          <p:nvPr/>
        </p:nvSpPr>
        <p:spPr>
          <a:xfrm>
            <a:off x="279689" y="752263"/>
            <a:ext cx="1115427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3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 Enclosure Hydrophone M14</a:t>
            </a:r>
            <a:r>
              <a:rPr kumimoji="1" lang="ko-KR" altLang="en-US" sz="33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kumimoji="1" lang="ko-KR" altLang="en-US" sz="3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이용한 측정 시나리오</a:t>
            </a:r>
            <a:endParaRPr kumimoji="1" lang="en-US" altLang="ko-Kore-KR" sz="3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" name="그림 2" descr="스크린샷, 라인, 그래프, 직사각형이(가) 표시된 사진&#10;&#10;자동 생성된 설명">
            <a:extLst>
              <a:ext uri="{FF2B5EF4-FFF2-40B4-BE49-F238E27FC236}">
                <a16:creationId xmlns:a16="http://schemas.microsoft.com/office/drawing/2014/main" id="{C2216320-2039-FE10-27C7-35893B9BB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073" y="1524457"/>
            <a:ext cx="8061855" cy="407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79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8413CC-FE78-A398-D2E5-370955AE1DD3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ADFF57-28F9-C126-BD0C-E4A14CB6335D}"/>
              </a:ext>
            </a:extLst>
          </p:cNvPr>
          <p:cNvSpPr txBox="1"/>
          <p:nvPr/>
        </p:nvSpPr>
        <p:spPr>
          <a:xfrm>
            <a:off x="279689" y="752263"/>
            <a:ext cx="7919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측정 방법에 대한 문제점과 해결 방법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4" name="그림 3" descr="라인, 스크린샷, 그래프, 도표이(가) 표시된 사진&#10;&#10;자동 생성된 설명">
            <a:extLst>
              <a:ext uri="{FF2B5EF4-FFF2-40B4-BE49-F238E27FC236}">
                <a16:creationId xmlns:a16="http://schemas.microsoft.com/office/drawing/2014/main" id="{F034648F-2C1F-D4C9-572B-1B97C50F9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738" y="1519183"/>
            <a:ext cx="10016524" cy="508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260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A62B376B-03FD-446B-E5B3-547220A9909C}"/>
              </a:ext>
            </a:extLst>
          </p:cNvPr>
          <p:cNvSpPr txBox="1"/>
          <p:nvPr/>
        </p:nvSpPr>
        <p:spPr>
          <a:xfrm>
            <a:off x="279689" y="475264"/>
            <a:ext cx="6030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소제목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CBD9AB-66DA-ECDB-104D-7ABCA72036C8}"/>
              </a:ext>
            </a:extLst>
          </p:cNvPr>
          <p:cNvSpPr txBox="1"/>
          <p:nvPr/>
        </p:nvSpPr>
        <p:spPr>
          <a:xfrm>
            <a:off x="279689" y="752263"/>
            <a:ext cx="51251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여러가지 외부요인 고려</a:t>
            </a:r>
            <a:endParaRPr kumimoji="1" lang="en-US" altLang="ko-Kore-KR" sz="36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379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FF00B16E-D6A3-1B6E-C7B8-BAEFFF168E3F}"/>
              </a:ext>
            </a:extLst>
          </p:cNvPr>
          <p:cNvGrpSpPr/>
          <p:nvPr/>
        </p:nvGrpSpPr>
        <p:grpSpPr>
          <a:xfrm>
            <a:off x="841170" y="2789432"/>
            <a:ext cx="10286009" cy="1276113"/>
            <a:chOff x="3301866" y="2282979"/>
            <a:chExt cx="4060711" cy="127611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D1B8DCB-5448-909A-579A-C48ED89C98EE}"/>
                </a:ext>
              </a:extLst>
            </p:cNvPr>
            <p:cNvSpPr txBox="1"/>
            <p:nvPr/>
          </p:nvSpPr>
          <p:spPr>
            <a:xfrm>
              <a:off x="3301866" y="2286001"/>
              <a:ext cx="10274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한강 교량 투신 자살 사건</a:t>
              </a:r>
              <a:endParaRPr kumimoji="1" lang="ko-Kore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C1E1402-CAE9-382C-77A4-CD310E5D66EF}"/>
                </a:ext>
              </a:extLst>
            </p:cNvPr>
            <p:cNvSpPr txBox="1"/>
            <p:nvPr/>
          </p:nvSpPr>
          <p:spPr>
            <a:xfrm>
              <a:off x="4752266" y="2282979"/>
              <a:ext cx="5119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해결 방법</a:t>
              </a:r>
              <a:endParaRPr kumimoji="1" lang="ko-Kore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2041B42-25BF-5F84-94CD-F93435C94A7C}"/>
                </a:ext>
              </a:extLst>
            </p:cNvPr>
            <p:cNvSpPr txBox="1"/>
            <p:nvPr/>
          </p:nvSpPr>
          <p:spPr>
            <a:xfrm>
              <a:off x="5970924" y="2286001"/>
              <a:ext cx="139165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ko-KR" altLang="en-US" sz="16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애플리케이션 개발 방법과 개발 시현</a:t>
              </a:r>
              <a:endParaRPr kumimoji="1" lang="ko-Kore-KR" altLang="en-US" sz="16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3EF9E7-50EF-58F7-8848-A729BFD54C9E}"/>
                </a:ext>
              </a:extLst>
            </p:cNvPr>
            <p:cNvSpPr txBox="1"/>
            <p:nvPr/>
          </p:nvSpPr>
          <p:spPr>
            <a:xfrm>
              <a:off x="3301866" y="2767915"/>
              <a:ext cx="68422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한강 대학생 사망 사건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8E50AC-246E-8C3A-50C7-58FE4B9FBA0F}"/>
                </a:ext>
              </a:extLst>
            </p:cNvPr>
            <p:cNvSpPr txBox="1"/>
            <p:nvPr/>
          </p:nvSpPr>
          <p:spPr>
            <a:xfrm>
              <a:off x="3301866" y="3015393"/>
              <a:ext cx="122909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최근 </a:t>
              </a:r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5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년간 한강 교량 투신 자살 시도 횟수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3142B6A-9C47-1C9C-3CAC-0FE0E0EBF1B6}"/>
                </a:ext>
              </a:extLst>
            </p:cNvPr>
            <p:cNvSpPr txBox="1"/>
            <p:nvPr/>
          </p:nvSpPr>
          <p:spPr>
            <a:xfrm>
              <a:off x="3301866" y="3282093"/>
              <a:ext cx="10094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서울시의 대책 마련 요구의 필요성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31A45EB-0944-57AA-3C40-8CB8F5E36668}"/>
                </a:ext>
              </a:extLst>
            </p:cNvPr>
            <p:cNvSpPr txBox="1"/>
            <p:nvPr/>
          </p:nvSpPr>
          <p:spPr>
            <a:xfrm>
              <a:off x="4760507" y="2767915"/>
              <a:ext cx="1944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개요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7FD2041-413F-8F66-FC01-8AAF3DAF6932}"/>
                </a:ext>
              </a:extLst>
            </p:cNvPr>
            <p:cNvSpPr txBox="1"/>
            <p:nvPr/>
          </p:nvSpPr>
          <p:spPr>
            <a:xfrm>
              <a:off x="4760507" y="3015393"/>
              <a:ext cx="6210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Hydrophone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의 개념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67D715B-225A-DEC1-7DD8-02FA4C37FD58}"/>
                </a:ext>
              </a:extLst>
            </p:cNvPr>
            <p:cNvSpPr txBox="1"/>
            <p:nvPr/>
          </p:nvSpPr>
          <p:spPr>
            <a:xfrm>
              <a:off x="4760507" y="3282093"/>
              <a:ext cx="96780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Hydrophone</a:t>
              </a:r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을 이용한 측정 방법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73B8059-5D87-31BF-1C3D-FC8664699708}"/>
                </a:ext>
              </a:extLst>
            </p:cNvPr>
            <p:cNvSpPr txBox="1"/>
            <p:nvPr/>
          </p:nvSpPr>
          <p:spPr>
            <a:xfrm>
              <a:off x="5970924" y="2767915"/>
              <a:ext cx="6880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주제 </a:t>
              </a:r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01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4BBCEF3-692B-CCF5-0C4C-4477F14D7BC7}"/>
                </a:ext>
              </a:extLst>
            </p:cNvPr>
            <p:cNvSpPr txBox="1"/>
            <p:nvPr/>
          </p:nvSpPr>
          <p:spPr>
            <a:xfrm>
              <a:off x="5970924" y="3015393"/>
              <a:ext cx="6880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주제 </a:t>
              </a:r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02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8152F0-7796-4053-D2B6-A8D0ADF405DF}"/>
                </a:ext>
              </a:extLst>
            </p:cNvPr>
            <p:cNvSpPr txBox="1"/>
            <p:nvPr/>
          </p:nvSpPr>
          <p:spPr>
            <a:xfrm>
              <a:off x="5970924" y="3282093"/>
              <a:ext cx="6880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주제 </a:t>
              </a:r>
              <a:r>
                <a:rPr kumimoji="1" lang="en-US" altLang="ko-KR" sz="1200" dirty="0">
                  <a:solidFill>
                    <a:schemeClr val="bg1"/>
                  </a:solidFill>
                  <a:latin typeface="NanumSquare" panose="020B0600000101010101" pitchFamily="34" charset="-127"/>
                  <a:ea typeface="NanumSquare" panose="020B0600000101010101" pitchFamily="34" charset="-127"/>
                </a:rPr>
                <a:t>03</a:t>
              </a:r>
              <a:endParaRPr kumimoji="1" lang="ko-Kore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1228D00-7E63-9EF5-4B31-E812CFBEF1D2}"/>
              </a:ext>
            </a:extLst>
          </p:cNvPr>
          <p:cNvSpPr txBox="1"/>
          <p:nvPr/>
        </p:nvSpPr>
        <p:spPr>
          <a:xfrm>
            <a:off x="4533038" y="4065545"/>
            <a:ext cx="20892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사용할 </a:t>
            </a:r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종류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ED89A5-1F05-78E4-25E6-AB010BAF8EBA}"/>
              </a:ext>
            </a:extLst>
          </p:cNvPr>
          <p:cNvSpPr txBox="1"/>
          <p:nvPr/>
        </p:nvSpPr>
        <p:spPr>
          <a:xfrm>
            <a:off x="4533038" y="4337087"/>
            <a:ext cx="32305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그 외에 사용할 수 있는 </a:t>
            </a:r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종류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954445-877D-A978-1353-3527DC611A61}"/>
              </a:ext>
            </a:extLst>
          </p:cNvPr>
          <p:cNvSpPr txBox="1"/>
          <p:nvPr/>
        </p:nvSpPr>
        <p:spPr>
          <a:xfrm>
            <a:off x="4533038" y="4579723"/>
            <a:ext cx="3512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 Enclosure Hydrophone M14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선택한 이유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994338-8389-2D32-32AF-BAF6F0670DC0}"/>
              </a:ext>
            </a:extLst>
          </p:cNvPr>
          <p:cNvSpPr txBox="1"/>
          <p:nvPr/>
        </p:nvSpPr>
        <p:spPr>
          <a:xfrm>
            <a:off x="4536236" y="4856722"/>
            <a:ext cx="39288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 Enclosure Hydrophone M14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설치 위치 및 개수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B109A34-2C3E-4A40-EE1C-4E929E789EBA}"/>
              </a:ext>
            </a:extLst>
          </p:cNvPr>
          <p:cNvSpPr txBox="1"/>
          <p:nvPr/>
        </p:nvSpPr>
        <p:spPr>
          <a:xfrm>
            <a:off x="4536236" y="5104200"/>
            <a:ext cx="41821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 Enclosure Hydrophone M14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이용한 측정 시나리오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7BB7A17-2F3A-03CF-3CF6-F78770E9DB56}"/>
              </a:ext>
            </a:extLst>
          </p:cNvPr>
          <p:cNvSpPr txBox="1"/>
          <p:nvPr/>
        </p:nvSpPr>
        <p:spPr>
          <a:xfrm>
            <a:off x="4536236" y="5370900"/>
            <a:ext cx="27655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측정 방법에 대한 문제점과 해결 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57C34-476F-5A7B-D3E6-A01C2ABCF763}"/>
              </a:ext>
            </a:extLst>
          </p:cNvPr>
          <p:cNvSpPr txBox="1"/>
          <p:nvPr/>
        </p:nvSpPr>
        <p:spPr>
          <a:xfrm>
            <a:off x="4533388" y="5622102"/>
            <a:ext cx="66369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AIOT</a:t>
            </a:r>
            <a:r>
              <a:rPr kumimoji="1" lang="ko-KR" altLang="en-US" sz="12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이용한 </a:t>
            </a:r>
            <a:r>
              <a:rPr kumimoji="1" lang="en-US" altLang="ko-KR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[AB] Enclosure Hydrophone M14</a:t>
            </a:r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로 측정한 결과와 개발 프로그램과 통신 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311AC78-2FA0-E9A2-8D0D-3AEE7773BE54}"/>
              </a:ext>
            </a:extLst>
          </p:cNvPr>
          <p:cNvSpPr txBox="1"/>
          <p:nvPr/>
        </p:nvSpPr>
        <p:spPr>
          <a:xfrm>
            <a:off x="4521356" y="5893644"/>
            <a:ext cx="8547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예상 비용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9225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915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야외, 소방관, 의류, 사람이(가) 표시된 사진&#10;&#10;자동 생성된 설명">
            <a:extLst>
              <a:ext uri="{FF2B5EF4-FFF2-40B4-BE49-F238E27FC236}">
                <a16:creationId xmlns:a16="http://schemas.microsoft.com/office/drawing/2014/main" id="{CEEF948A-0415-C1D4-E743-815AA926A5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696849"/>
            <a:ext cx="12192000" cy="57456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81DB2-4934-EB66-2FBE-1D8FBA701AB0}"/>
              </a:ext>
            </a:extLst>
          </p:cNvPr>
          <p:cNvSpPr txBox="1"/>
          <p:nvPr/>
        </p:nvSpPr>
        <p:spPr>
          <a:xfrm>
            <a:off x="2403322" y="3215733"/>
            <a:ext cx="73853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한강 대학생 사망사건을 아시나요</a:t>
            </a:r>
            <a:r>
              <a:rPr kumimoji="1" lang="en-US" altLang="ko-KR" sz="4000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?</a:t>
            </a:r>
            <a:endParaRPr kumimoji="1" lang="en-US" altLang="ko-Kore-KR" sz="4000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541200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7E36F2-BD3A-5219-816D-CED5E97865DB}"/>
              </a:ext>
            </a:extLst>
          </p:cNvPr>
          <p:cNvSpPr txBox="1"/>
          <p:nvPr/>
        </p:nvSpPr>
        <p:spPr>
          <a:xfrm>
            <a:off x="279689" y="475264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한강 교량 투신 자살 사건</a:t>
            </a:r>
            <a:endParaRPr kumimoji="1" lang="ko-Kore-KR" altLang="en-US" sz="120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ko-Kore-KR" altLang="en-US" sz="1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C8418-09AD-16E0-821A-FAB911899419}"/>
              </a:ext>
            </a:extLst>
          </p:cNvPr>
          <p:cNvSpPr txBox="1"/>
          <p:nvPr/>
        </p:nvSpPr>
        <p:spPr>
          <a:xfrm>
            <a:off x="279689" y="752263"/>
            <a:ext cx="4825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한강 대학생 사망 사건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2" name="그림 1" descr="텍스트, 하늘, 스크린샷, 야외이(가) 표시된 사진&#10;&#10;자동 생성된 설명">
            <a:extLst>
              <a:ext uri="{FF2B5EF4-FFF2-40B4-BE49-F238E27FC236}">
                <a16:creationId xmlns:a16="http://schemas.microsoft.com/office/drawing/2014/main" id="{9924B9E7-8AB8-91EB-EEEA-7D3D00BF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6153" y="1474162"/>
            <a:ext cx="4939695" cy="519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91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20303B9-D512-5D5A-72E4-6F74A6B3C866}"/>
              </a:ext>
            </a:extLst>
          </p:cNvPr>
          <p:cNvSpPr txBox="1"/>
          <p:nvPr/>
        </p:nvSpPr>
        <p:spPr>
          <a:xfrm>
            <a:off x="2178906" y="5575475"/>
            <a:ext cx="7834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36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한강 교량 투신 </a:t>
            </a:r>
            <a:r>
              <a:rPr kumimoji="1" lang="ko-KR" altLang="en-US" sz="36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자살율</a:t>
            </a:r>
            <a:r>
              <a:rPr kumimoji="1" lang="ko-KR" altLang="en-US" sz="36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3600" dirty="0">
                <a:solidFill>
                  <a:srgbClr val="30419E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132.56%</a:t>
            </a:r>
            <a:r>
              <a:rPr kumimoji="1" lang="ko-KR" altLang="en-US" sz="3600" dirty="0">
                <a:solidFill>
                  <a:srgbClr val="30419E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증가</a:t>
            </a:r>
            <a:endParaRPr kumimoji="1" lang="en-US" altLang="ko-Kore-KR" sz="3600" dirty="0">
              <a:solidFill>
                <a:srgbClr val="30419E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7E36F2-BD3A-5219-816D-CED5E97865DB}"/>
              </a:ext>
            </a:extLst>
          </p:cNvPr>
          <p:cNvSpPr txBox="1"/>
          <p:nvPr/>
        </p:nvSpPr>
        <p:spPr>
          <a:xfrm>
            <a:off x="279689" y="475264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한강 교량 투신 자살 사건</a:t>
            </a:r>
            <a:endParaRPr kumimoji="1" lang="ko-Kore-KR" altLang="en-US" sz="120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ko-Kore-KR" altLang="en-US" sz="1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C8418-09AD-16E0-821A-FAB911899419}"/>
              </a:ext>
            </a:extLst>
          </p:cNvPr>
          <p:cNvSpPr txBox="1"/>
          <p:nvPr/>
        </p:nvSpPr>
        <p:spPr>
          <a:xfrm>
            <a:off x="279689" y="752263"/>
            <a:ext cx="8959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최근 </a:t>
            </a:r>
            <a:r>
              <a:rPr kumimoji="1" lang="en-US" altLang="ko-KR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</a:t>
            </a:r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년간 한강 교량 투신 자살 시도 횟수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" name="그림 2" descr="라인, 도표, 그래프, 스크린샷이(가) 표시된 사진&#10;&#10;자동 생성된 설명">
            <a:extLst>
              <a:ext uri="{FF2B5EF4-FFF2-40B4-BE49-F238E27FC236}">
                <a16:creationId xmlns:a16="http://schemas.microsoft.com/office/drawing/2014/main" id="{A01D7DE0-9D87-D9E9-1338-31D09D850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9433" y="1464514"/>
            <a:ext cx="6413134" cy="404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608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327E36F2-BD3A-5219-816D-CED5E97865DB}"/>
              </a:ext>
            </a:extLst>
          </p:cNvPr>
          <p:cNvSpPr txBox="1"/>
          <p:nvPr/>
        </p:nvSpPr>
        <p:spPr>
          <a:xfrm>
            <a:off x="279689" y="475264"/>
            <a:ext cx="19415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latin typeface="NanumSquare" panose="020B0600000101010101" pitchFamily="34" charset="-127"/>
                <a:ea typeface="NanumSquare" panose="020B0600000101010101" pitchFamily="34" charset="-127"/>
              </a:rPr>
              <a:t>한강 교량 투신 자살 사건</a:t>
            </a:r>
            <a:endParaRPr kumimoji="1" lang="ko-Kore-KR" altLang="en-US" sz="120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ko-Kore-KR" altLang="en-US" sz="12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6C8418-09AD-16E0-821A-FAB911899419}"/>
              </a:ext>
            </a:extLst>
          </p:cNvPr>
          <p:cNvSpPr txBox="1"/>
          <p:nvPr/>
        </p:nvSpPr>
        <p:spPr>
          <a:xfrm>
            <a:off x="279689" y="752263"/>
            <a:ext cx="7295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서울시의 대책 마련 요구의 필요성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" name="그림 2" descr="텍스트, 스크린샷, 물, 하늘이(가) 표시된 사진&#10;&#10;자동 생성된 설명">
            <a:extLst>
              <a:ext uri="{FF2B5EF4-FFF2-40B4-BE49-F238E27FC236}">
                <a16:creationId xmlns:a16="http://schemas.microsoft.com/office/drawing/2014/main" id="{3B36BB45-DBF0-4C69-217C-A84BDAA9F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8629" y="1550032"/>
            <a:ext cx="6554742" cy="511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55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타원 15">
            <a:extLst>
              <a:ext uri="{FF2B5EF4-FFF2-40B4-BE49-F238E27FC236}">
                <a16:creationId xmlns:a16="http://schemas.microsoft.com/office/drawing/2014/main" id="{F162EA3A-F169-52BF-CBEE-037AA916239F}"/>
              </a:ext>
            </a:extLst>
          </p:cNvPr>
          <p:cNvSpPr>
            <a:spLocks noChangeAspect="1"/>
          </p:cNvSpPr>
          <p:nvPr/>
        </p:nvSpPr>
        <p:spPr>
          <a:xfrm>
            <a:off x="7217778" y="2544956"/>
            <a:ext cx="2160000" cy="216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50000"/>
                </a:schemeClr>
              </a:gs>
              <a:gs pos="93000">
                <a:srgbClr val="30419E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en-US" dirty="0"/>
              <a:t>Hydrophone</a:t>
            </a:r>
            <a:r>
              <a:rPr kumimoji="1" lang="ko-Kore-KR" altLang="en-US"/>
              <a:t>을 이용하여 한강의 수중 소음 패턴 </a:t>
            </a:r>
            <a:r>
              <a:rPr kumimoji="1" lang="ko-KR" altLang="en-US"/>
              <a:t>파악</a:t>
            </a:r>
            <a:endParaRPr kumimoji="1" lang="ko-Kore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34AA7D54-A695-B7F0-8DFF-563BE8A7E673}"/>
              </a:ext>
            </a:extLst>
          </p:cNvPr>
          <p:cNvSpPr>
            <a:spLocks noChangeAspect="1"/>
          </p:cNvSpPr>
          <p:nvPr/>
        </p:nvSpPr>
        <p:spPr>
          <a:xfrm>
            <a:off x="2905423" y="2544956"/>
            <a:ext cx="2160000" cy="21600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50000"/>
                </a:schemeClr>
              </a:gs>
              <a:gs pos="93000">
                <a:srgbClr val="30419E"/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ko-KR" sz="1800" dirty="0">
                <a:effectLst/>
                <a:latin typeface="NanumGothic" panose="020D0604000000000000" pitchFamily="34" charset="-127"/>
                <a:ea typeface="NanumGothic" panose="020D0604000000000000" pitchFamily="34" charset="-127"/>
                <a:cs typeface="Times New Roman" panose="02020603050405020304" pitchFamily="18" charset="0"/>
              </a:rPr>
              <a:t>한강의 파동의 진폭과 주파수의 변화를 파악</a:t>
            </a:r>
            <a:endParaRPr kumimoji="1" lang="ko-Kore-KR" altLang="en-US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B1A797-A190-96B1-FAAE-909724514FF6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B59D94B-F944-5F63-FF4D-79A5BD9D2BDF}"/>
              </a:ext>
            </a:extLst>
          </p:cNvPr>
          <p:cNvSpPr txBox="1"/>
          <p:nvPr/>
        </p:nvSpPr>
        <p:spPr>
          <a:xfrm>
            <a:off x="279689" y="752263"/>
            <a:ext cx="11079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3600" dirty="0">
                <a:solidFill>
                  <a:srgbClr val="09154D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개요</a:t>
            </a:r>
            <a:endParaRPr kumimoji="1" lang="en-US" altLang="ko-Kore-KR" sz="3600" dirty="0">
              <a:solidFill>
                <a:srgbClr val="09154D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FEBFFD3E-E026-8311-FF29-F87B8D051113}"/>
              </a:ext>
            </a:extLst>
          </p:cNvPr>
          <p:cNvCxnSpPr>
            <a:cxnSpLocks/>
          </p:cNvCxnSpPr>
          <p:nvPr/>
        </p:nvCxnSpPr>
        <p:spPr>
          <a:xfrm>
            <a:off x="5482390" y="3561353"/>
            <a:ext cx="122722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88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D6CF20-F1DD-84A5-D743-E58F9957A76C}"/>
              </a:ext>
            </a:extLst>
          </p:cNvPr>
          <p:cNvSpPr txBox="1"/>
          <p:nvPr/>
        </p:nvSpPr>
        <p:spPr>
          <a:xfrm>
            <a:off x="310254" y="4156838"/>
            <a:ext cx="1200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ko-KR" altLang="en-US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기본원리</a:t>
            </a:r>
            <a:endParaRPr kumimoji="1" lang="en-US" altLang="ko-KR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C74A4-FCAB-70A8-CD8D-B6860DAE2E3B}"/>
              </a:ext>
            </a:extLst>
          </p:cNvPr>
          <p:cNvSpPr txBox="1"/>
          <p:nvPr/>
        </p:nvSpPr>
        <p:spPr>
          <a:xfrm>
            <a:off x="310254" y="4684762"/>
            <a:ext cx="9214034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은 물 속의 압력 변화를 감지하고 이를 전기 신호로 변환하는 원리로 작동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CBF16-12A8-3AAD-039F-856AF9AAC242}"/>
              </a:ext>
            </a:extLst>
          </p:cNvPr>
          <p:cNvSpPr txBox="1"/>
          <p:nvPr/>
        </p:nvSpPr>
        <p:spPr>
          <a:xfrm>
            <a:off x="279689" y="475264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0326DD51-CB94-8BD1-6C32-18D6636941D7}"/>
              </a:ext>
            </a:extLst>
          </p:cNvPr>
          <p:cNvCxnSpPr>
            <a:cxnSpLocks/>
          </p:cNvCxnSpPr>
          <p:nvPr/>
        </p:nvCxnSpPr>
        <p:spPr>
          <a:xfrm>
            <a:off x="310254" y="3904396"/>
            <a:ext cx="1151344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55664B-81AB-AF26-2B1B-C7A2C6702E06}"/>
              </a:ext>
            </a:extLst>
          </p:cNvPr>
          <p:cNvSpPr txBox="1"/>
          <p:nvPr/>
        </p:nvSpPr>
        <p:spPr>
          <a:xfrm>
            <a:off x="310254" y="5100117"/>
            <a:ext cx="7144125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대부분의 </a:t>
            </a:r>
            <a:r>
              <a:rPr kumimoji="1" lang="en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은 세라믹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kumimoji="1" lang="ko-KR" altLang="en-US" sz="1300" dirty="0" err="1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피에조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전기 소재 또는 기타 민감한 소재를 사용하여 압력 변화를 감지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 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  <a:sym typeface="Wingdings" pitchFamily="2" charset="2"/>
              </a:rPr>
              <a:t>이러한 변화를 전기 신호로 변환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5C0E890-6595-FC55-64B3-6722083B5A1E}"/>
              </a:ext>
            </a:extLst>
          </p:cNvPr>
          <p:cNvSpPr txBox="1"/>
          <p:nvPr/>
        </p:nvSpPr>
        <p:spPr>
          <a:xfrm>
            <a:off x="6406254" y="2953604"/>
            <a:ext cx="54174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Hydrophone</a:t>
            </a:r>
            <a:r>
              <a:rPr kumimoji="1" lang="ko-KR" altLang="en-US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?</a:t>
            </a:r>
            <a:endParaRPr kumimoji="1" lang="en-US" altLang="ko-Kore-KR" sz="5400" b="1" dirty="0">
              <a:gradFill>
                <a:gsLst>
                  <a:gs pos="0">
                    <a:schemeClr val="bg1"/>
                  </a:gs>
                  <a:gs pos="100000">
                    <a:srgbClr val="9BAAF5"/>
                  </a:gs>
                </a:gsLst>
                <a:lin ang="2700000" scaled="0"/>
              </a:gra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71451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D6CF20-F1DD-84A5-D743-E58F9957A76C}"/>
              </a:ext>
            </a:extLst>
          </p:cNvPr>
          <p:cNvSpPr txBox="1"/>
          <p:nvPr/>
        </p:nvSpPr>
        <p:spPr>
          <a:xfrm>
            <a:off x="310254" y="4511358"/>
            <a:ext cx="12003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kumimoji="1" lang="ko-KR" altLang="en-US" b="1" dirty="0">
                <a:solidFill>
                  <a:schemeClr val="bg1"/>
                </a:soli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주요 특성</a:t>
            </a:r>
            <a:endParaRPr kumimoji="1" lang="en-US" altLang="ko-KR" b="1" dirty="0">
              <a:solidFill>
                <a:schemeClr val="bg1"/>
              </a:soli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AC74A4-FCAB-70A8-CD8D-B6860DAE2E3B}"/>
              </a:ext>
            </a:extLst>
          </p:cNvPr>
          <p:cNvSpPr txBox="1"/>
          <p:nvPr/>
        </p:nvSpPr>
        <p:spPr>
          <a:xfrm>
            <a:off x="310254" y="5039282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주파수 응답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6CBF16-12A8-3AAD-039F-856AF9AAC242}"/>
              </a:ext>
            </a:extLst>
          </p:cNvPr>
          <p:cNvSpPr txBox="1"/>
          <p:nvPr/>
        </p:nvSpPr>
        <p:spPr>
          <a:xfrm>
            <a:off x="279689" y="475264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해결방법</a:t>
            </a:r>
            <a:endParaRPr kumimoji="1" lang="ko-Kore-KR" altLang="en-US" sz="120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kumimoji="1" lang="ko-Kore-KR" altLang="en-US" sz="12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0326DD51-CB94-8BD1-6C32-18D6636941D7}"/>
              </a:ext>
            </a:extLst>
          </p:cNvPr>
          <p:cNvCxnSpPr>
            <a:cxnSpLocks/>
          </p:cNvCxnSpPr>
          <p:nvPr/>
        </p:nvCxnSpPr>
        <p:spPr>
          <a:xfrm>
            <a:off x="310254" y="4258922"/>
            <a:ext cx="11513446" cy="0"/>
          </a:xfrm>
          <a:prstGeom prst="line">
            <a:avLst/>
          </a:prstGeom>
          <a:ln w="63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5C55664B-81AB-AF26-2B1B-C7A2C6702E06}"/>
              </a:ext>
            </a:extLst>
          </p:cNvPr>
          <p:cNvSpPr txBox="1"/>
          <p:nvPr/>
        </p:nvSpPr>
        <p:spPr>
          <a:xfrm>
            <a:off x="310255" y="5362447"/>
            <a:ext cx="7128514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Hydrophone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은 특정 주파수 범위 내에서 가장 잘 작동하며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 이 주파수 범위는 디자인 및 소재에 따라 다름 </a:t>
            </a:r>
            <a:r>
              <a:rPr kumimoji="1" lang="en-US" altLang="ko-KR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특정 어플리케이션에 따라 선택 됨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5C61EB-32EF-69D8-241A-89D9DA117129}"/>
              </a:ext>
            </a:extLst>
          </p:cNvPr>
          <p:cNvSpPr txBox="1"/>
          <p:nvPr/>
        </p:nvSpPr>
        <p:spPr>
          <a:xfrm>
            <a:off x="310254" y="5944978"/>
            <a:ext cx="9214034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15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민감도</a:t>
            </a:r>
            <a:endParaRPr kumimoji="1" lang="en-US" altLang="ko-KR" sz="15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58AF5E-879A-9668-20AA-23F7E27A5515}"/>
              </a:ext>
            </a:extLst>
          </p:cNvPr>
          <p:cNvSpPr txBox="1"/>
          <p:nvPr/>
        </p:nvSpPr>
        <p:spPr>
          <a:xfrm>
            <a:off x="310255" y="6268143"/>
            <a:ext cx="7128514" cy="2923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ko-KR" altLang="en-US" sz="1300" dirty="0">
                <a:solidFill>
                  <a:schemeClr val="bg1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감지된 압력 변화의 크기에 따라 출력되는 전기 신호의 크기를 나타냄</a:t>
            </a:r>
            <a:endParaRPr kumimoji="1" lang="en-US" altLang="ko-KR" sz="1300" dirty="0">
              <a:solidFill>
                <a:schemeClr val="bg1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E3EEAF-2121-F5F3-16A4-D28C2A689F03}"/>
              </a:ext>
            </a:extLst>
          </p:cNvPr>
          <p:cNvSpPr txBox="1"/>
          <p:nvPr/>
        </p:nvSpPr>
        <p:spPr>
          <a:xfrm>
            <a:off x="6406254" y="3334310"/>
            <a:ext cx="54174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kumimoji="1" lang="en-US" altLang="ko-Kore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Hydrophone</a:t>
            </a:r>
            <a:r>
              <a:rPr kumimoji="1" lang="ko-KR" altLang="en-US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 </a:t>
            </a:r>
            <a:r>
              <a:rPr kumimoji="1" lang="en-US" altLang="ko-KR" sz="5400" b="1" dirty="0">
                <a:gradFill>
                  <a:gsLst>
                    <a:gs pos="0">
                      <a:schemeClr val="bg1"/>
                    </a:gs>
                    <a:gs pos="100000">
                      <a:srgbClr val="9BAAF5"/>
                    </a:gs>
                  </a:gsLst>
                  <a:lin ang="2700000" scaled="0"/>
                </a:gradFill>
                <a:latin typeface="NanumSquare ExtraBold" panose="020B0600000101010101" pitchFamily="34" charset="-127"/>
                <a:ea typeface="NanumSquare ExtraBold" panose="020B0600000101010101" pitchFamily="34" charset="-127"/>
              </a:rPr>
              <a:t>?</a:t>
            </a:r>
            <a:endParaRPr kumimoji="1" lang="en-US" altLang="ko-Kore-KR" sz="5400" b="1" dirty="0">
              <a:gradFill>
                <a:gsLst>
                  <a:gs pos="0">
                    <a:schemeClr val="bg1"/>
                  </a:gs>
                  <a:gs pos="100000">
                    <a:srgbClr val="9BAAF5"/>
                  </a:gs>
                </a:gsLst>
                <a:lin ang="2700000" scaled="0"/>
              </a:gradFill>
              <a:latin typeface="NanumSquare ExtraBold" panose="020B0600000101010101" pitchFamily="34" charset="-127"/>
              <a:ea typeface="NanumSquare Extra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85779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1087</Words>
  <Application>Microsoft Macintosh PowerPoint</Application>
  <PresentationFormat>와이드스크린</PresentationFormat>
  <Paragraphs>173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9" baseType="lpstr">
      <vt:lpstr>NanumGothic</vt:lpstr>
      <vt:lpstr>맑은 고딕</vt:lpstr>
      <vt:lpstr>BM JUA OTF</vt:lpstr>
      <vt:lpstr>NanumSquare</vt:lpstr>
      <vt:lpstr>NanumSquare Bold</vt:lpstr>
      <vt:lpstr>NanumSquare ExtraBold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김예나</dc:creator>
  <cp:lastModifiedBy>이민성</cp:lastModifiedBy>
  <cp:revision>11</cp:revision>
  <dcterms:created xsi:type="dcterms:W3CDTF">2023-11-02T11:15:17Z</dcterms:created>
  <dcterms:modified xsi:type="dcterms:W3CDTF">2023-11-03T18:53:45Z</dcterms:modified>
</cp:coreProperties>
</file>

<file path=docProps/thumbnail.jpeg>
</file>